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74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9" r:id="rId13"/>
    <p:sldId id="311" r:id="rId14"/>
    <p:sldId id="310" r:id="rId15"/>
    <p:sldId id="304" r:id="rId16"/>
    <p:sldId id="352" r:id="rId17"/>
    <p:sldId id="307" r:id="rId18"/>
    <p:sldId id="353" r:id="rId19"/>
    <p:sldId id="317" r:id="rId20"/>
    <p:sldId id="315" r:id="rId21"/>
    <p:sldId id="314" r:id="rId22"/>
    <p:sldId id="324" r:id="rId23"/>
    <p:sldId id="316" r:id="rId24"/>
    <p:sldId id="323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5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3" r:id="rId44"/>
    <p:sldId id="344" r:id="rId45"/>
    <p:sldId id="345" r:id="rId46"/>
    <p:sldId id="346" r:id="rId47"/>
    <p:sldId id="347" r:id="rId48"/>
    <p:sldId id="342" r:id="rId49"/>
    <p:sldId id="349" r:id="rId50"/>
    <p:sldId id="350" r:id="rId51"/>
    <p:sldId id="348" r:id="rId52"/>
    <p:sldId id="355" r:id="rId53"/>
    <p:sldId id="356" r:id="rId54"/>
    <p:sldId id="358" r:id="rId55"/>
    <p:sldId id="357" r:id="rId56"/>
    <p:sldId id="270" r:id="rId57"/>
    <p:sldId id="271" r:id="rId58"/>
    <p:sldId id="272" r:id="rId59"/>
    <p:sldId id="286" r:id="rId60"/>
    <p:sldId id="287" r:id="rId61"/>
    <p:sldId id="288" r:id="rId62"/>
    <p:sldId id="289" r:id="rId63"/>
    <p:sldId id="290" r:id="rId64"/>
    <p:sldId id="293" r:id="rId65"/>
    <p:sldId id="291" r:id="rId66"/>
    <p:sldId id="292" r:id="rId67"/>
    <p:sldId id="294" r:id="rId68"/>
    <p:sldId id="295" r:id="rId69"/>
    <p:sldId id="296" r:id="rId70"/>
    <p:sldId id="302" r:id="rId71"/>
    <p:sldId id="297" r:id="rId72"/>
    <p:sldId id="303" r:id="rId73"/>
    <p:sldId id="298" r:id="rId74"/>
    <p:sldId id="299" r:id="rId75"/>
    <p:sldId id="300" r:id="rId76"/>
    <p:sldId id="301" r:id="rId77"/>
    <p:sldId id="273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FF5969"/>
    <a:srgbClr val="5D7373"/>
    <a:srgbClr val="FEC630"/>
    <a:srgbClr val="52CBBE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FBDA5-19E4-4CD8-8A40-25F0188EA8E8}" type="doc">
      <dgm:prSet loTypeId="urn:diagrams.loki3.com/BracketLis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1722F0-AE98-42FE-AD34-978FEE41B8F2}">
      <dgm:prSet phldrT="[Text]" custT="1"/>
      <dgm:spPr/>
      <dgm:t>
        <a:bodyPr/>
        <a:lstStyle/>
        <a:p>
          <a:pPr algn="ctr"/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</a:p>
      </dgm:t>
    </dgm:pt>
    <dgm:pt modelId="{D20B5AB6-7D67-4DFC-AB00-5861264A3D2C}" type="parTrans" cxnId="{F24B5F25-4D94-46C2-AB20-5058F5C6B99F}">
      <dgm:prSet/>
      <dgm:spPr/>
      <dgm:t>
        <a:bodyPr/>
        <a:lstStyle/>
        <a:p>
          <a:endParaRPr lang="en-US"/>
        </a:p>
      </dgm:t>
    </dgm:pt>
    <dgm:pt modelId="{0BACB785-90CB-4743-9859-919C34FC0C17}" type="sibTrans" cxnId="{F24B5F25-4D94-46C2-AB20-5058F5C6B99F}">
      <dgm:prSet/>
      <dgm:spPr/>
      <dgm:t>
        <a:bodyPr/>
        <a:lstStyle/>
        <a:p>
          <a:endParaRPr lang="en-US"/>
        </a:p>
      </dgm:t>
    </dgm:pt>
    <dgm:pt modelId="{01F4AC95-2392-4262-A07A-5F2974927CC5}">
      <dgm:prSet phldrT="[Text]" custT="1"/>
      <dgm:spPr/>
      <dgm:t>
        <a:bodyPr/>
        <a:lstStyle/>
        <a:p>
          <a:r>
            <a:rPr lang="en-US" sz="2800" dirty="0"/>
            <a:t>Flying taxi which takeoff </a:t>
          </a:r>
          <a:r>
            <a:rPr lang="en-US" sz="2800" dirty="0" smtClean="0"/>
            <a:t>as a quad-copter, then continues its quad-plane phase and landing gradually as quad-copter</a:t>
          </a:r>
          <a:endParaRPr lang="en-US" sz="2800" dirty="0"/>
        </a:p>
      </dgm:t>
    </dgm:pt>
    <dgm:pt modelId="{B208E338-2D2B-43A5-B431-06B75658F7E5}" type="parTrans" cxnId="{FE91EA56-8881-4E4D-BF04-1922E4EF8EF8}">
      <dgm:prSet/>
      <dgm:spPr/>
      <dgm:t>
        <a:bodyPr/>
        <a:lstStyle/>
        <a:p>
          <a:endParaRPr lang="en-US"/>
        </a:p>
      </dgm:t>
    </dgm:pt>
    <dgm:pt modelId="{E2E97295-DD6A-4DBA-9EAD-1E454B6E7F06}" type="sibTrans" cxnId="{FE91EA56-8881-4E4D-BF04-1922E4EF8EF8}">
      <dgm:prSet/>
      <dgm:spPr/>
      <dgm:t>
        <a:bodyPr/>
        <a:lstStyle/>
        <a:p>
          <a:endParaRPr lang="en-US"/>
        </a:p>
      </dgm:t>
    </dgm:pt>
    <dgm:pt modelId="{DFEDF3D9-3DA2-4AC1-A80B-D06A5F5E5809}">
      <dgm:prSet phldrT="[Text]" custT="1"/>
      <dgm:spPr/>
      <dgm:t>
        <a:bodyPr/>
        <a:lstStyle/>
        <a:p>
          <a:pPr algn="ctr"/>
          <a:r>
            <a:rPr lang="en-US" sz="3200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</a:p>
      </dgm:t>
    </dgm:pt>
    <dgm:pt modelId="{F9AE7378-F26C-4E9A-B27C-2419B96249CC}" type="parTrans" cxnId="{A2E5C04D-548A-440C-8315-0418E0DC70E3}">
      <dgm:prSet/>
      <dgm:spPr/>
      <dgm:t>
        <a:bodyPr/>
        <a:lstStyle/>
        <a:p>
          <a:endParaRPr lang="en-US"/>
        </a:p>
      </dgm:t>
    </dgm:pt>
    <dgm:pt modelId="{553B26C8-D572-4151-864E-B480A531F13D}" type="sibTrans" cxnId="{A2E5C04D-548A-440C-8315-0418E0DC70E3}">
      <dgm:prSet/>
      <dgm:spPr/>
      <dgm:t>
        <a:bodyPr/>
        <a:lstStyle/>
        <a:p>
          <a:endParaRPr lang="en-US"/>
        </a:p>
      </dgm:t>
    </dgm:pt>
    <dgm:pt modelId="{884FD3F5-90FF-4417-B002-ABAD0C4C9F14}">
      <dgm:prSet phldrT="[Text]" custT="1"/>
      <dgm:spPr/>
      <dgm:t>
        <a:bodyPr/>
        <a:lstStyle/>
        <a:p>
          <a:pPr rtl="0"/>
          <a:r>
            <a:rPr lang="en-US" sz="2800" dirty="0"/>
            <a:t>Max. takeoff weight about 3 Kg.</a:t>
          </a:r>
        </a:p>
      </dgm:t>
    </dgm:pt>
    <dgm:pt modelId="{1FE6C5B7-C47A-4398-A80A-08F8A62C01C7}" type="parTrans" cxnId="{90E84921-BB29-4296-926C-32297D766B96}">
      <dgm:prSet/>
      <dgm:spPr/>
      <dgm:t>
        <a:bodyPr/>
        <a:lstStyle/>
        <a:p>
          <a:endParaRPr lang="en-US"/>
        </a:p>
      </dgm:t>
    </dgm:pt>
    <dgm:pt modelId="{CCD3BD0C-A922-4B51-9BB0-2689D8B6B2F9}" type="sibTrans" cxnId="{90E84921-BB29-4296-926C-32297D766B96}">
      <dgm:prSet/>
      <dgm:spPr/>
      <dgm:t>
        <a:bodyPr/>
        <a:lstStyle/>
        <a:p>
          <a:endParaRPr lang="en-US"/>
        </a:p>
      </dgm:t>
    </dgm:pt>
    <dgm:pt modelId="{744B831A-22CB-4D33-AC78-3294A52A3BF6}">
      <dgm:prSet custT="1"/>
      <dgm:spPr/>
      <dgm:t>
        <a:bodyPr/>
        <a:lstStyle/>
        <a:p>
          <a:pPr rtl="0"/>
          <a:r>
            <a:rPr lang="en-US" sz="2800" dirty="0"/>
            <a:t>Max. wide of vehicle 0.8 meter.</a:t>
          </a:r>
          <a:endParaRPr lang="en-GB" sz="2800" dirty="0"/>
        </a:p>
      </dgm:t>
    </dgm:pt>
    <dgm:pt modelId="{3E64583B-18AA-4C61-BF92-2F4A2629EDE7}" type="parTrans" cxnId="{B4465F66-B102-4C67-A09B-FDF8EBB509B9}">
      <dgm:prSet/>
      <dgm:spPr/>
      <dgm:t>
        <a:bodyPr/>
        <a:lstStyle/>
        <a:p>
          <a:endParaRPr lang="en-US"/>
        </a:p>
      </dgm:t>
    </dgm:pt>
    <dgm:pt modelId="{3B52DAE4-76BC-4F72-AD79-BB28100125AB}" type="sibTrans" cxnId="{B4465F66-B102-4C67-A09B-FDF8EBB509B9}">
      <dgm:prSet/>
      <dgm:spPr/>
      <dgm:t>
        <a:bodyPr/>
        <a:lstStyle/>
        <a:p>
          <a:endParaRPr lang="en-US"/>
        </a:p>
      </dgm:t>
    </dgm:pt>
    <dgm:pt modelId="{EB8E1B2D-81F0-4B6E-9E94-2F2E58C1C1DF}">
      <dgm:prSet custT="1"/>
      <dgm:spPr/>
      <dgm:t>
        <a:bodyPr/>
        <a:lstStyle/>
        <a:p>
          <a:r>
            <a:rPr lang="en-US" sz="2800" dirty="0"/>
            <a:t>Minimum length for easy landing at any place.</a:t>
          </a:r>
          <a:endParaRPr lang="en-GB" sz="2800" dirty="0"/>
        </a:p>
      </dgm:t>
    </dgm:pt>
    <dgm:pt modelId="{3CE98522-C5E7-407A-8C1A-879C47D50C41}" type="parTrans" cxnId="{4EC2F3FE-823B-45CA-96E2-118311057E52}">
      <dgm:prSet/>
      <dgm:spPr/>
      <dgm:t>
        <a:bodyPr/>
        <a:lstStyle/>
        <a:p>
          <a:endParaRPr lang="en-US"/>
        </a:p>
      </dgm:t>
    </dgm:pt>
    <dgm:pt modelId="{8C2B308F-A851-418E-AA02-BB83FFC4F1F7}" type="sibTrans" cxnId="{4EC2F3FE-823B-45CA-96E2-118311057E52}">
      <dgm:prSet/>
      <dgm:spPr/>
      <dgm:t>
        <a:bodyPr/>
        <a:lstStyle/>
        <a:p>
          <a:endParaRPr lang="en-US"/>
        </a:p>
      </dgm:t>
    </dgm:pt>
    <dgm:pt modelId="{4C63A50D-511F-44D8-9320-3C42F423920F}" type="pres">
      <dgm:prSet presAssocID="{577FBDA5-19E4-4CD8-8A40-25F0188EA8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26D076-4F43-4AEF-95A8-C00E57BF45E0}" type="pres">
      <dgm:prSet presAssocID="{931722F0-AE98-42FE-AD34-978FEE41B8F2}" presName="linNode" presStyleCnt="0"/>
      <dgm:spPr/>
    </dgm:pt>
    <dgm:pt modelId="{D904CC6F-7BDD-4608-8658-B7D0114CB9E4}" type="pres">
      <dgm:prSet presAssocID="{931722F0-AE98-42FE-AD34-978FEE41B8F2}" presName="parTx" presStyleLbl="revTx" presStyleIdx="0" presStyleCnt="2" custScaleX="1204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DA636-B3D0-42D1-BCD5-1B58CE2A9913}" type="pres">
      <dgm:prSet presAssocID="{931722F0-AE98-42FE-AD34-978FEE41B8F2}" presName="bracket" presStyleLbl="parChTrans1D1" presStyleIdx="0" presStyleCnt="2" custScaleY="89581" custLinFactNeighborX="-91032" custLinFactNeighborY="-6712"/>
      <dgm:spPr/>
    </dgm:pt>
    <dgm:pt modelId="{C7651409-BF88-4F1B-BF45-4B0D660BBD73}" type="pres">
      <dgm:prSet presAssocID="{931722F0-AE98-42FE-AD34-978FEE41B8F2}" presName="spH" presStyleCnt="0"/>
      <dgm:spPr/>
    </dgm:pt>
    <dgm:pt modelId="{0526188B-DDD4-4A8E-A413-D88D9F47FA45}" type="pres">
      <dgm:prSet presAssocID="{931722F0-AE98-42FE-AD34-978FEE41B8F2}" presName="desTx" presStyleLbl="node1" presStyleIdx="0" presStyleCnt="2" custScaleX="104226" custLinFactNeighborX="-42539" custLinFactNeighborY="-63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BB276-A83E-4E17-BE8F-F0B95E79E588}" type="pres">
      <dgm:prSet presAssocID="{0BACB785-90CB-4743-9859-919C34FC0C17}" presName="spV" presStyleCnt="0"/>
      <dgm:spPr/>
    </dgm:pt>
    <dgm:pt modelId="{B4D35172-4261-409C-8C4F-893AB57CE6B0}" type="pres">
      <dgm:prSet presAssocID="{DFEDF3D9-3DA2-4AC1-A80B-D06A5F5E5809}" presName="linNode" presStyleCnt="0"/>
      <dgm:spPr/>
    </dgm:pt>
    <dgm:pt modelId="{C1A4D3E5-3659-4957-BD0D-60B92C64BBFE}" type="pres">
      <dgm:prSet presAssocID="{DFEDF3D9-3DA2-4AC1-A80B-D06A5F5E5809}" presName="parTx" presStyleLbl="revTx" presStyleIdx="1" presStyleCnt="2" custScaleX="1191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4A230-1440-4770-A1C3-8B494795B56F}" type="pres">
      <dgm:prSet presAssocID="{DFEDF3D9-3DA2-4AC1-A80B-D06A5F5E5809}" presName="bracket" presStyleLbl="parChTrans1D1" presStyleIdx="1" presStyleCnt="2" custScaleY="78407" custLinFactNeighborX="-21637" custLinFactNeighborY="-5232"/>
      <dgm:spPr/>
    </dgm:pt>
    <dgm:pt modelId="{D9CC281E-FBAE-4626-B4D0-8D0C8C56A1CB}" type="pres">
      <dgm:prSet presAssocID="{DFEDF3D9-3DA2-4AC1-A80B-D06A5F5E5809}" presName="spH" presStyleCnt="0"/>
      <dgm:spPr/>
    </dgm:pt>
    <dgm:pt modelId="{0ECD19C8-7FFE-4134-ADEA-18D182D57451}" type="pres">
      <dgm:prSet presAssocID="{DFEDF3D9-3DA2-4AC1-A80B-D06A5F5E5809}" presName="desTx" presStyleLbl="node1" presStyleIdx="1" presStyleCnt="2" custScaleX="101645" custScaleY="89920" custLinFactNeighborX="-55156" custLinFactNeighborY="-625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E5C04D-548A-440C-8315-0418E0DC70E3}" srcId="{577FBDA5-19E4-4CD8-8A40-25F0188EA8E8}" destId="{DFEDF3D9-3DA2-4AC1-A80B-D06A5F5E5809}" srcOrd="1" destOrd="0" parTransId="{F9AE7378-F26C-4E9A-B27C-2419B96249CC}" sibTransId="{553B26C8-D572-4151-864E-B480A531F13D}"/>
    <dgm:cxn modelId="{9212E5B3-DFE5-4741-A657-A93D4D31FADD}" type="presOf" srcId="{884FD3F5-90FF-4417-B002-ABAD0C4C9F14}" destId="{0ECD19C8-7FFE-4134-ADEA-18D182D57451}" srcOrd="0" destOrd="0" presId="urn:diagrams.loki3.com/BracketList"/>
    <dgm:cxn modelId="{00ABD023-9239-4E72-B96C-DA8069F76765}" type="presOf" srcId="{931722F0-AE98-42FE-AD34-978FEE41B8F2}" destId="{D904CC6F-7BDD-4608-8658-B7D0114CB9E4}" srcOrd="0" destOrd="0" presId="urn:diagrams.loki3.com/BracketList"/>
    <dgm:cxn modelId="{6BE3DF8C-8AD9-4965-B789-4B8C9B6BF1C5}" type="presOf" srcId="{DFEDF3D9-3DA2-4AC1-A80B-D06A5F5E5809}" destId="{C1A4D3E5-3659-4957-BD0D-60B92C64BBFE}" srcOrd="0" destOrd="0" presId="urn:diagrams.loki3.com/BracketList"/>
    <dgm:cxn modelId="{4EC2F3FE-823B-45CA-96E2-118311057E52}" srcId="{DFEDF3D9-3DA2-4AC1-A80B-D06A5F5E5809}" destId="{EB8E1B2D-81F0-4B6E-9E94-2F2E58C1C1DF}" srcOrd="2" destOrd="0" parTransId="{3CE98522-C5E7-407A-8C1A-879C47D50C41}" sibTransId="{8C2B308F-A851-418E-AA02-BB83FFC4F1F7}"/>
    <dgm:cxn modelId="{90E84921-BB29-4296-926C-32297D766B96}" srcId="{DFEDF3D9-3DA2-4AC1-A80B-D06A5F5E5809}" destId="{884FD3F5-90FF-4417-B002-ABAD0C4C9F14}" srcOrd="0" destOrd="0" parTransId="{1FE6C5B7-C47A-4398-A80A-08F8A62C01C7}" sibTransId="{CCD3BD0C-A922-4B51-9BB0-2689D8B6B2F9}"/>
    <dgm:cxn modelId="{FE91EA56-8881-4E4D-BF04-1922E4EF8EF8}" srcId="{931722F0-AE98-42FE-AD34-978FEE41B8F2}" destId="{01F4AC95-2392-4262-A07A-5F2974927CC5}" srcOrd="0" destOrd="0" parTransId="{B208E338-2D2B-43A5-B431-06B75658F7E5}" sibTransId="{E2E97295-DD6A-4DBA-9EAD-1E454B6E7F06}"/>
    <dgm:cxn modelId="{F24B5F25-4D94-46C2-AB20-5058F5C6B99F}" srcId="{577FBDA5-19E4-4CD8-8A40-25F0188EA8E8}" destId="{931722F0-AE98-42FE-AD34-978FEE41B8F2}" srcOrd="0" destOrd="0" parTransId="{D20B5AB6-7D67-4DFC-AB00-5861264A3D2C}" sibTransId="{0BACB785-90CB-4743-9859-919C34FC0C17}"/>
    <dgm:cxn modelId="{71F5A059-8ECD-402A-9DF2-758A475ADB3D}" type="presOf" srcId="{744B831A-22CB-4D33-AC78-3294A52A3BF6}" destId="{0ECD19C8-7FFE-4134-ADEA-18D182D57451}" srcOrd="0" destOrd="1" presId="urn:diagrams.loki3.com/BracketList"/>
    <dgm:cxn modelId="{CAC765E3-4E4A-41F9-A989-56A678D58640}" type="presOf" srcId="{EB8E1B2D-81F0-4B6E-9E94-2F2E58C1C1DF}" destId="{0ECD19C8-7FFE-4134-ADEA-18D182D57451}" srcOrd="0" destOrd="2" presId="urn:diagrams.loki3.com/BracketList"/>
    <dgm:cxn modelId="{79E6890E-ECFB-42CF-A0DA-3356D4E683F6}" type="presOf" srcId="{01F4AC95-2392-4262-A07A-5F2974927CC5}" destId="{0526188B-DDD4-4A8E-A413-D88D9F47FA45}" srcOrd="0" destOrd="0" presId="urn:diagrams.loki3.com/BracketList"/>
    <dgm:cxn modelId="{B4465F66-B102-4C67-A09B-FDF8EBB509B9}" srcId="{DFEDF3D9-3DA2-4AC1-A80B-D06A5F5E5809}" destId="{744B831A-22CB-4D33-AC78-3294A52A3BF6}" srcOrd="1" destOrd="0" parTransId="{3E64583B-18AA-4C61-BF92-2F4A2629EDE7}" sibTransId="{3B52DAE4-76BC-4F72-AD79-BB28100125AB}"/>
    <dgm:cxn modelId="{A192DD1B-F9A3-493F-9C1B-2B9BA55AA4A2}" type="presOf" srcId="{577FBDA5-19E4-4CD8-8A40-25F0188EA8E8}" destId="{4C63A50D-511F-44D8-9320-3C42F423920F}" srcOrd="0" destOrd="0" presId="urn:diagrams.loki3.com/BracketList"/>
    <dgm:cxn modelId="{78BD3DF6-2476-40E0-9E89-CE1BAB2FADB6}" type="presParOf" srcId="{4C63A50D-511F-44D8-9320-3C42F423920F}" destId="{0126D076-4F43-4AEF-95A8-C00E57BF45E0}" srcOrd="0" destOrd="0" presId="urn:diagrams.loki3.com/BracketList"/>
    <dgm:cxn modelId="{848E2E43-19EF-40A6-A7EB-BA1325266862}" type="presParOf" srcId="{0126D076-4F43-4AEF-95A8-C00E57BF45E0}" destId="{D904CC6F-7BDD-4608-8658-B7D0114CB9E4}" srcOrd="0" destOrd="0" presId="urn:diagrams.loki3.com/BracketList"/>
    <dgm:cxn modelId="{3E4B3418-61D3-40CF-B17B-A994B0BE5FBB}" type="presParOf" srcId="{0126D076-4F43-4AEF-95A8-C00E57BF45E0}" destId="{685DA636-B3D0-42D1-BCD5-1B58CE2A9913}" srcOrd="1" destOrd="0" presId="urn:diagrams.loki3.com/BracketList"/>
    <dgm:cxn modelId="{6DC9C1DA-8F68-456D-AE2A-34D40EEF8517}" type="presParOf" srcId="{0126D076-4F43-4AEF-95A8-C00E57BF45E0}" destId="{C7651409-BF88-4F1B-BF45-4B0D660BBD73}" srcOrd="2" destOrd="0" presId="urn:diagrams.loki3.com/BracketList"/>
    <dgm:cxn modelId="{568A785A-95B0-4419-9E31-D0A7F5CE3829}" type="presParOf" srcId="{0126D076-4F43-4AEF-95A8-C00E57BF45E0}" destId="{0526188B-DDD4-4A8E-A413-D88D9F47FA45}" srcOrd="3" destOrd="0" presId="urn:diagrams.loki3.com/BracketList"/>
    <dgm:cxn modelId="{1EE95437-7C5B-42DB-B4AE-8EEDCE0D29EA}" type="presParOf" srcId="{4C63A50D-511F-44D8-9320-3C42F423920F}" destId="{1D3BB276-A83E-4E17-BE8F-F0B95E79E588}" srcOrd="1" destOrd="0" presId="urn:diagrams.loki3.com/BracketList"/>
    <dgm:cxn modelId="{7A2C780F-BCF1-47A5-A993-07E3B425619F}" type="presParOf" srcId="{4C63A50D-511F-44D8-9320-3C42F423920F}" destId="{B4D35172-4261-409C-8C4F-893AB57CE6B0}" srcOrd="2" destOrd="0" presId="urn:diagrams.loki3.com/BracketList"/>
    <dgm:cxn modelId="{3B741AC9-9D5B-469F-95F3-D8EB4425B4F1}" type="presParOf" srcId="{B4D35172-4261-409C-8C4F-893AB57CE6B0}" destId="{C1A4D3E5-3659-4957-BD0D-60B92C64BBFE}" srcOrd="0" destOrd="0" presId="urn:diagrams.loki3.com/BracketList"/>
    <dgm:cxn modelId="{5F43CAAB-477B-4AE6-B9C5-311CA549073E}" type="presParOf" srcId="{B4D35172-4261-409C-8C4F-893AB57CE6B0}" destId="{1494A230-1440-4770-A1C3-8B494795B56F}" srcOrd="1" destOrd="0" presId="urn:diagrams.loki3.com/BracketList"/>
    <dgm:cxn modelId="{B8788BFF-694F-43FD-9D5A-7C50BB9BB2E7}" type="presParOf" srcId="{B4D35172-4261-409C-8C4F-893AB57CE6B0}" destId="{D9CC281E-FBAE-4626-B4D0-8D0C8C56A1CB}" srcOrd="2" destOrd="0" presId="urn:diagrams.loki3.com/BracketList"/>
    <dgm:cxn modelId="{0DA3E287-CBA5-4631-8EC8-A1FB093D7277}" type="presParOf" srcId="{B4D35172-4261-409C-8C4F-893AB57CE6B0}" destId="{0ECD19C8-7FFE-4134-ADEA-18D182D5745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4CC6F-7BDD-4608-8658-B7D0114CB9E4}">
      <dsp:nvSpPr>
        <dsp:cNvPr id="0" name=""/>
        <dsp:cNvSpPr/>
      </dsp:nvSpPr>
      <dsp:spPr>
        <a:xfrm>
          <a:off x="1854" y="901906"/>
          <a:ext cx="2584101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</a:p>
      </dsp:txBody>
      <dsp:txXfrm>
        <a:off x="1854" y="901906"/>
        <a:ext cx="2584101" cy="1265962"/>
      </dsp:txXfrm>
    </dsp:sp>
    <dsp:sp modelId="{685DA636-B3D0-42D1-BCD5-1B58CE2A9913}">
      <dsp:nvSpPr>
        <dsp:cNvPr id="0" name=""/>
        <dsp:cNvSpPr/>
      </dsp:nvSpPr>
      <dsp:spPr>
        <a:xfrm>
          <a:off x="2429653" y="618009"/>
          <a:ext cx="429252" cy="1594774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6188B-DDD4-4A8E-A413-D88D9F47FA45}">
      <dsp:nvSpPr>
        <dsp:cNvPr id="0" name=""/>
        <dsp:cNvSpPr/>
      </dsp:nvSpPr>
      <dsp:spPr>
        <a:xfrm>
          <a:off x="3113869" y="531925"/>
          <a:ext cx="6084544" cy="17802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Flying taxi which takeoff </a:t>
          </a:r>
          <a:r>
            <a:rPr lang="en-US" sz="2800" kern="1200" dirty="0" smtClean="0"/>
            <a:t>as a quad-copter, then continues its quad-plane phase and landing gradually as quad-copter</a:t>
          </a:r>
          <a:endParaRPr lang="en-US" sz="2800" kern="1200" dirty="0"/>
        </a:p>
      </dsp:txBody>
      <dsp:txXfrm>
        <a:off x="3113869" y="531925"/>
        <a:ext cx="6084544" cy="1780259"/>
      </dsp:txXfrm>
    </dsp:sp>
    <dsp:sp modelId="{C1A4D3E5-3659-4957-BD0D-60B92C64BBFE}">
      <dsp:nvSpPr>
        <dsp:cNvPr id="0" name=""/>
        <dsp:cNvSpPr/>
      </dsp:nvSpPr>
      <dsp:spPr>
        <a:xfrm>
          <a:off x="1854" y="2893763"/>
          <a:ext cx="2606026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</a:p>
      </dsp:txBody>
      <dsp:txXfrm>
        <a:off x="1854" y="2893763"/>
        <a:ext cx="2606026" cy="1265962"/>
      </dsp:txXfrm>
    </dsp:sp>
    <dsp:sp modelId="{1494A230-1440-4770-A1C3-8B494795B56F}">
      <dsp:nvSpPr>
        <dsp:cNvPr id="0" name=""/>
        <dsp:cNvSpPr/>
      </dsp:nvSpPr>
      <dsp:spPr>
        <a:xfrm>
          <a:off x="2570023" y="2665360"/>
          <a:ext cx="437403" cy="15199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D19C8-7FFE-4134-ADEA-18D182D57451}">
      <dsp:nvSpPr>
        <dsp:cNvPr id="0" name=""/>
        <dsp:cNvSpPr/>
      </dsp:nvSpPr>
      <dsp:spPr>
        <a:xfrm>
          <a:off x="3123743" y="2533978"/>
          <a:ext cx="6046538" cy="1743103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Max. takeoff weight about 3 Kg.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Max. wide of vehicle 0.8 meter.</a:t>
          </a:r>
          <a:endParaRPr lang="en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/>
            <a:t>Minimum length for easy landing at any place.</a:t>
          </a:r>
          <a:endParaRPr lang="en-GB" sz="2800" kern="1200" dirty="0"/>
        </a:p>
      </dsp:txBody>
      <dsp:txXfrm>
        <a:off x="3123743" y="2533978"/>
        <a:ext cx="6046538" cy="17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05.07.2019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4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276160" y="2062394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7373"/>
                </a:solidFill>
                <a:latin typeface="Tw Cen MT" panose="020B0602020104020603" pitchFamily="34" charset="0"/>
              </a:rPr>
              <a:t>Autonomous Air transportation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3509313" y="4508817"/>
            <a:ext cx="8461474" cy="923330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Using Vision Navigation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Supervised by: Asst. Prof. Osama </a:t>
            </a:r>
            <a:r>
              <a:rPr lang="en-US" sz="2800" dirty="0" err="1">
                <a:solidFill>
                  <a:srgbClr val="FF5969"/>
                </a:solidFill>
                <a:latin typeface="Tw Cen MT" panose="020B0602020104020603" pitchFamily="34" charset="0"/>
              </a:rPr>
              <a:t>Saaid</a:t>
            </a:r>
            <a:endParaRPr lang="en-US" sz="2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 test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48550-CC98-44FA-8308-05AABBD2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98" y="4559442"/>
            <a:ext cx="742568" cy="74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11F9A-70B9-4B16-8568-34AA56E6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11" y="4645348"/>
            <a:ext cx="643410" cy="643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5C628-7617-4116-AE19-05BEE29D5B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55" y="4701439"/>
            <a:ext cx="531227" cy="53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1DF0C-F4DA-49D3-BEB6-EA0224B6C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177" y="4711723"/>
            <a:ext cx="550531" cy="550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DD00A-9B60-41B6-AA2F-92F93F9A7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97" y="4665112"/>
            <a:ext cx="531227" cy="5312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6303BE5-6C71-4A9D-806B-64D510BE5A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9" y="4630063"/>
            <a:ext cx="658695" cy="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234498" y="179215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A766F0-07C8-4A56-8009-6C2F74773D2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924" y="702463"/>
            <a:ext cx="7186411" cy="2972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406CD-49A5-4E03-B013-5C5990F29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652" y="3899551"/>
            <a:ext cx="5977081" cy="284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9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947951" y="138675"/>
            <a:ext cx="953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Tw Cen MT" panose="020B0602020104020603" pitchFamily="34" charset="0"/>
              </a:rPr>
              <a:t>Our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8252" y="1774013"/>
            <a:ext cx="7355495" cy="330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1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60620" y="640210"/>
            <a:ext cx="2222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Vehicle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0620" y="1166022"/>
            <a:ext cx="6585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Before designing the vehicle, goals, mission and constraints must be defined well to achieve the highest</a:t>
            </a:r>
            <a:r>
              <a:rPr lang="ar-EG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performance and efficiency: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42458909"/>
              </p:ext>
            </p:extLst>
          </p:nvPr>
        </p:nvGraphicFramePr>
        <p:xfrm>
          <a:off x="755028" y="1814945"/>
          <a:ext cx="9273309" cy="50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67966" y="602092"/>
            <a:ext cx="293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Wing configuration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77724" y="1210517"/>
            <a:ext cx="421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Design parameters of Tandem wing plane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54" y="1876239"/>
            <a:ext cx="8338705" cy="2548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ctr">
                  <a:buClr>
                    <a:srgbClr val="333333"/>
                  </a:buClr>
                </a:pP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Stagger (</a:t>
                </a:r>
                <a14:m>
                  <m:oMath xmlns:m="http://schemas.openxmlformats.org/officeDocument/2006/math">
                    <m:r>
                      <a:rPr lang="en-GB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𝑆𝑡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Gap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Decalage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𝜔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GB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680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08185" y="657751"/>
            <a:ext cx="2462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Criterion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0209" y="1274912"/>
            <a:ext cx="1860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Tw Cen MT" panose="020B0602020104020603" pitchFamily="34" charset="0"/>
              </a:rPr>
              <a:t>Airfoil selection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4" y="1937004"/>
            <a:ext cx="9845329" cy="3033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516" y="5157936"/>
            <a:ext cx="6096000" cy="8576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Eppler423 (higher lift)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NACA0015 (easy to manufacture)</a:t>
            </a:r>
          </a:p>
        </p:txBody>
      </p:sp>
    </p:spTree>
    <p:extLst>
      <p:ext uri="{BB962C8B-B14F-4D97-AF65-F5344CB8AC3E}">
        <p14:creationId xmlns:p14="http://schemas.microsoft.com/office/powerpoint/2010/main" val="2671733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26888" y="448112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9893" y="939609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19444"/>
            <a:ext cx="10058400" cy="54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16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1" y="436882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09115" y="96010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</p:spTree>
    <p:extLst>
      <p:ext uri="{BB962C8B-B14F-4D97-AF65-F5344CB8AC3E}">
        <p14:creationId xmlns:p14="http://schemas.microsoft.com/office/powerpoint/2010/main" val="1903393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0" y="398103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74710" y="92132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44542"/>
            <a:ext cx="10058400" cy="54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41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0" y="398103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74710" y="92132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</p:spTree>
    <p:extLst>
      <p:ext uri="{BB962C8B-B14F-4D97-AF65-F5344CB8AC3E}">
        <p14:creationId xmlns:p14="http://schemas.microsoft.com/office/powerpoint/2010/main" val="1254786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912025" y="732954"/>
            <a:ext cx="2974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2025" y="1527463"/>
            <a:ext cx="2706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In this part stability of quad-plane is checked and the airfoil design parameters (incidence angle, CG position, cruise speed and dimensions of wings) is chosen</a:t>
            </a: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986959"/>
              </p:ext>
            </p:extLst>
          </p:nvPr>
        </p:nvGraphicFramePr>
        <p:xfrm>
          <a:off x="4410547" y="1560436"/>
          <a:ext cx="5745480" cy="402633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872740">
                  <a:extLst>
                    <a:ext uri="{9D8B030D-6E8A-4147-A177-3AD203B41FA5}">
                      <a16:colId xmlns:a16="http://schemas.microsoft.com/office/drawing/2014/main" val="2330182885"/>
                    </a:ext>
                  </a:extLst>
                </a:gridCol>
                <a:gridCol w="2872740">
                  <a:extLst>
                    <a:ext uri="{9D8B030D-6E8A-4147-A177-3AD203B41FA5}">
                      <a16:colId xmlns:a16="http://schemas.microsoft.com/office/drawing/2014/main" val="3802702554"/>
                    </a:ext>
                  </a:extLst>
                </a:gridCol>
              </a:tblGrid>
              <a:tr h="56503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Parameter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Effect on the vehicle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10218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112108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67997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Cruise speed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81229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Arm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15294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angle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86616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CG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123234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second wing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3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80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-2479377" y="91522"/>
            <a:ext cx="14561940" cy="1850558"/>
            <a:chOff x="1538805" y="3782765"/>
            <a:chExt cx="7992809" cy="1850558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1538805" y="3782765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40013" y="4432994"/>
              <a:ext cx="679160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According to AIR&amp;SPACE magazine in April 2018 ,Prof.</a:t>
              </a:r>
              <a:r>
                <a:rPr lang="en-US" dirty="0"/>
                <a:t> </a:t>
              </a:r>
              <a:r>
                <a:rPr lang="en-US" b="1" dirty="0"/>
                <a:t>Vikas Prakash defined it as:</a:t>
              </a:r>
            </a:p>
            <a:p>
              <a:r>
                <a:rPr lang="en-US" b="1" dirty="0"/>
                <a:t>a flying vehicle with a range of 50 to 120 miles, carrying one to four passengers, and</a:t>
              </a:r>
              <a:br>
                <a:rPr lang="en-US" b="1" dirty="0"/>
              </a:br>
              <a:r>
                <a:rPr lang="en-US" b="1" dirty="0"/>
                <a:t>cruising at an altitude of 3,000 to 5,000 feet.</a:t>
              </a:r>
              <a:r>
                <a:rPr lang="en-US" dirty="0"/>
                <a:t/>
              </a:r>
              <a:br>
                <a:rPr lang="en-US" dirty="0"/>
              </a:b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A7D1F-C6FE-40CF-889E-C6713252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59" y="1649633"/>
            <a:ext cx="6141702" cy="2117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D1EA4-D8FA-4654-9B3B-A8E2D1AD9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59" y="3919692"/>
            <a:ext cx="6142169" cy="2785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394008" y="707196"/>
            <a:ext cx="3283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Aerodynamic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227" y="1352435"/>
            <a:ext cx="101661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After trying different trials considering constraints and requirements, the </a:t>
            </a:r>
            <a:r>
              <a:rPr lang="en-GB" sz="2400" dirty="0" smtClean="0"/>
              <a:t>best configuration </a:t>
            </a:r>
            <a:r>
              <a:rPr lang="en-GB" sz="2400" dirty="0"/>
              <a:t>has been chosen then stability and lift produced is checked.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23" y="4314422"/>
            <a:ext cx="5605566" cy="25435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023" y="2183432"/>
            <a:ext cx="5605565" cy="21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9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85781" y="655680"/>
            <a:ext cx="5535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892732" y="1178900"/>
                <a:ext cx="2733184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For 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sz="2400" dirty="0"/>
                  <a:t>0</a:t>
                </a: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732" y="1178900"/>
                <a:ext cx="2733184" cy="624273"/>
              </a:xfrm>
              <a:prstGeom prst="rect">
                <a:avLst/>
              </a:prstGeom>
              <a:blipFill>
                <a:blip r:embed="rId3"/>
                <a:stretch>
                  <a:fillRect l="-3341" r="-2450" b="-8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0" y="1834580"/>
            <a:ext cx="5272630" cy="3896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88" y="1803174"/>
            <a:ext cx="5136524" cy="39279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6623" y="1324513"/>
            <a:ext cx="648568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For lift: At trim angle the lift must carry the vehicle</a:t>
            </a:r>
          </a:p>
        </p:txBody>
      </p:sp>
    </p:spTree>
    <p:extLst>
      <p:ext uri="{BB962C8B-B14F-4D97-AF65-F5344CB8AC3E}">
        <p14:creationId xmlns:p14="http://schemas.microsoft.com/office/powerpoint/2010/main" val="912538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1375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Cruise speed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0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Span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49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Chord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977222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2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 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59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C.G.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68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analysis(NACA0015)</a:t>
            </a:r>
          </a:p>
        </p:txBody>
      </p:sp>
      <p:pic>
        <p:nvPicPr>
          <p:cNvPr id="11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5792"/>
            <a:ext cx="10328564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8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analysis(Eppler423)</a:t>
            </a: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05792"/>
            <a:ext cx="10273145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7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4560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C</a:t>
            </a:r>
            <a:r>
              <a:rPr lang="en-GB" altLang="en-US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omparison </a:t>
            </a:r>
            <a:r>
              <a:rPr lang="en-GB" alt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between 2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6853498"/>
              </p:ext>
            </p:extLst>
          </p:nvPr>
        </p:nvGraphicFramePr>
        <p:xfrm>
          <a:off x="1205344" y="1108366"/>
          <a:ext cx="9365673" cy="498061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960526">
                  <a:extLst>
                    <a:ext uri="{9D8B030D-6E8A-4147-A177-3AD203B41FA5}">
                      <a16:colId xmlns:a16="http://schemas.microsoft.com/office/drawing/2014/main" val="753953750"/>
                    </a:ext>
                  </a:extLst>
                </a:gridCol>
                <a:gridCol w="2830936">
                  <a:extLst>
                    <a:ext uri="{9D8B030D-6E8A-4147-A177-3AD203B41FA5}">
                      <a16:colId xmlns:a16="http://schemas.microsoft.com/office/drawing/2014/main" val="471136073"/>
                    </a:ext>
                  </a:extLst>
                </a:gridCol>
                <a:gridCol w="2574211">
                  <a:extLst>
                    <a:ext uri="{9D8B030D-6E8A-4147-A177-3AD203B41FA5}">
                      <a16:colId xmlns:a16="http://schemas.microsoft.com/office/drawing/2014/main" val="1822929079"/>
                    </a:ext>
                  </a:extLst>
                </a:gridCol>
              </a:tblGrid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Comparisons \ Models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1 (NACA0015)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Model 2 (Eppler423)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447007"/>
                  </a:ext>
                </a:extLst>
              </a:tr>
              <a:tr h="452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 smtClean="0">
                          <a:effectLst/>
                        </a:rPr>
                        <a:t>Arm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 smtClean="0">
                          <a:effectLst/>
                        </a:rPr>
                        <a:t>0.45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0.45</a:t>
                      </a:r>
                      <a:r>
                        <a:rPr lang="en-GB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098171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567023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Chord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653616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Aspect ratio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3.2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025471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Cruise speed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17 m/s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 m/s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73343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Main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0844257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Second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-8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62543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Trim angle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5.1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3.6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996444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𝑿_𝑪.𝑮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0.19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60844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𝑿_𝑵.𝑷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0.233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00787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Degree of Static Stability (S.M.)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17.2%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25%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06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67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849700" y="1705792"/>
            <a:ext cx="3052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this phase trying to put point of C.G. in the middle of the vehicle to equalize the value of moments resulting from two wings to optimize the (𝐶𝑚−𝛼) graph, PX4 requirements, easy to manufacturing and high accuracy results during assembly</a:t>
            </a:r>
            <a:r>
              <a:rPr lang="en-US" dirty="0"/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757127"/>
              </p:ext>
            </p:extLst>
          </p:nvPr>
        </p:nvGraphicFramePr>
        <p:xfrm>
          <a:off x="4645012" y="2145405"/>
          <a:ext cx="5559887" cy="3681695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70324">
                  <a:extLst>
                    <a:ext uri="{9D8B030D-6E8A-4147-A177-3AD203B41FA5}">
                      <a16:colId xmlns:a16="http://schemas.microsoft.com/office/drawing/2014/main" val="3541938110"/>
                    </a:ext>
                  </a:extLst>
                </a:gridCol>
                <a:gridCol w="3089563">
                  <a:extLst>
                    <a:ext uri="{9D8B030D-6E8A-4147-A177-3AD203B41FA5}">
                      <a16:colId xmlns:a16="http://schemas.microsoft.com/office/drawing/2014/main" val="2081607818"/>
                    </a:ext>
                  </a:extLst>
                </a:gridCol>
              </a:tblGrid>
              <a:tr h="68489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Parameter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Effect on the vehicle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001595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39402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Chord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930252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Cruise speed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97155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34900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angle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583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457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-178727" y="224776"/>
            <a:ext cx="9534736" cy="3022695"/>
            <a:chOff x="2894516" y="3894903"/>
            <a:chExt cx="6140060" cy="5967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Why attractive idea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934188" y="4067382"/>
              <a:ext cx="2791714" cy="424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Traffic jam 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Infrastructure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Reduce emission and improve safety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E908-31D9-4D52-A6BF-0B6B335A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85" y="388600"/>
            <a:ext cx="3023265" cy="1947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5591F-23A6-4779-ACF6-96945AD08661}"/>
              </a:ext>
            </a:extLst>
          </p:cNvPr>
          <p:cNvGrpSpPr/>
          <p:nvPr/>
        </p:nvGrpSpPr>
        <p:grpSpPr>
          <a:xfrm>
            <a:off x="-172109" y="3120383"/>
            <a:ext cx="9634154" cy="1797010"/>
            <a:chOff x="2894516" y="3894903"/>
            <a:chExt cx="6140060" cy="35476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CB18A-8565-4967-A924-53CD513D9C08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Obstacles we need to pass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88717E-9F59-4828-8E0B-8E98B38DD02A}"/>
                </a:ext>
              </a:extLst>
            </p:cNvPr>
            <p:cNvSpPr txBox="1"/>
            <p:nvPr/>
          </p:nvSpPr>
          <p:spPr>
            <a:xfrm>
              <a:off x="2934187" y="4067382"/>
              <a:ext cx="4616440" cy="18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Energy limitations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The public is ready to fly aboard an air taxi with no pilot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Our current air traffic control systems doesn’t accommodate air taxies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57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978680"/>
              </p:ext>
            </p:extLst>
          </p:nvPr>
        </p:nvGraphicFramePr>
        <p:xfrm>
          <a:off x="2035516" y="1337985"/>
          <a:ext cx="7422255" cy="482506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722201">
                  <a:extLst>
                    <a:ext uri="{9D8B030D-6E8A-4147-A177-3AD203B41FA5}">
                      <a16:colId xmlns:a16="http://schemas.microsoft.com/office/drawing/2014/main" val="4027892550"/>
                    </a:ext>
                  </a:extLst>
                </a:gridCol>
                <a:gridCol w="3700054">
                  <a:extLst>
                    <a:ext uri="{9D8B030D-6E8A-4147-A177-3AD203B41FA5}">
                      <a16:colId xmlns:a16="http://schemas.microsoft.com/office/drawing/2014/main" val="1295337354"/>
                    </a:ext>
                  </a:extLst>
                </a:gridCol>
              </a:tblGrid>
              <a:tr h="433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Comparisons \ Models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Model (NACA0015)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15005"/>
                  </a:ext>
                </a:extLst>
              </a:tr>
              <a:tr h="306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Arm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0.6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47044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0.6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90662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0.75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9611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0.2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57218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0.22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04075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Incidence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9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36460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Incidence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8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24179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Cruise speed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18 m/s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786577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Trim angle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 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93242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735835"/>
                  </a:ext>
                </a:extLst>
              </a:tr>
              <a:tr h="3124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Z_𝑪.𝑮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0.15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407416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𝑿_𝑵.𝑷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0.381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315201"/>
                  </a:ext>
                </a:extLst>
              </a:tr>
              <a:tr h="318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Degree of Static Stability (S.M.)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10.5%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189621"/>
                  </a:ext>
                </a:extLst>
              </a:tr>
              <a:tr h="406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GB" sz="2000">
                          <a:effectLst/>
                        </a:rPr>
                        <a:t>Reylonds number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About (100,000 to 200,000)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11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517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w Cen MT" panose="020B0602020104020603" pitchFamily="34" charset="0"/>
              </a:rPr>
              <a:t>Foil characteristics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2"/>
            <a:ext cx="10058400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02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Tw Cen MT" panose="020B0602020104020603" pitchFamily="34" charset="0"/>
              </a:rPr>
              <a:t>Foil characteristics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8" y="1637727"/>
            <a:ext cx="10058400" cy="52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2.   Lift Vs alpha</a:t>
            </a: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9"/>
            <a:ext cx="10044545" cy="53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61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3.  </a:t>
            </a:r>
            <a:r>
              <a:rPr lang="en-US" dirty="0">
                <a:latin typeface="Tw Cen MT" panose="020B0602020104020603" pitchFamily="34" charset="0"/>
              </a:rPr>
              <a:t>Cm Vs alpha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1483838"/>
            <a:ext cx="9683025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4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4</a:t>
            </a:r>
            <a:r>
              <a:rPr lang="en-GB" dirty="0" smtClean="0">
                <a:latin typeface="Tw Cen MT" panose="020B0602020104020603" pitchFamily="34" charset="0"/>
              </a:rPr>
              <a:t>.  </a:t>
            </a:r>
            <a:r>
              <a:rPr lang="en-US" dirty="0" smtClean="0">
                <a:latin typeface="Tw Cen MT" panose="020B0602020104020603" pitchFamily="34" charset="0"/>
              </a:rPr>
              <a:t>Cn </a:t>
            </a:r>
            <a:r>
              <a:rPr lang="en-US" dirty="0">
                <a:latin typeface="Tw Cen MT" panose="020B0602020104020603" pitchFamily="34" charset="0"/>
              </a:rPr>
              <a:t>Vs alpha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7" y="1483838"/>
            <a:ext cx="10083527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097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5</a:t>
            </a:r>
            <a:r>
              <a:rPr lang="en-GB" dirty="0" smtClean="0">
                <a:latin typeface="Tw Cen MT" panose="020B0602020104020603" pitchFamily="34" charset="0"/>
              </a:rPr>
              <a:t>.  </a:t>
            </a:r>
            <a:r>
              <a:rPr lang="en-GB" dirty="0">
                <a:latin typeface="Tw Cen MT" panose="020B0602020104020603" pitchFamily="34" charset="0"/>
              </a:rPr>
              <a:t>Cl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8"/>
            <a:ext cx="9931546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1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6</a:t>
            </a:r>
            <a:r>
              <a:rPr lang="en-GB" dirty="0" smtClean="0">
                <a:latin typeface="Tw Cen MT" panose="020B0602020104020603" pitchFamily="34" charset="0"/>
              </a:rPr>
              <a:t>.  </a:t>
            </a:r>
            <a:r>
              <a:rPr lang="en-GB" dirty="0">
                <a:latin typeface="Tw Cen MT" panose="020B0602020104020603" pitchFamily="34" charset="0"/>
              </a:rPr>
              <a:t>Cl/Cd Vs alpha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7"/>
            <a:ext cx="9820710" cy="5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7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7</a:t>
            </a:r>
            <a:r>
              <a:rPr lang="en-GB" dirty="0" smtClean="0">
                <a:latin typeface="Tw Cen MT" panose="020B0602020104020603" pitchFamily="34" charset="0"/>
              </a:rPr>
              <a:t>.  </a:t>
            </a:r>
            <a:r>
              <a:rPr lang="en-GB" dirty="0">
                <a:latin typeface="Tw Cen MT" panose="020B0602020104020603" pitchFamily="34" charset="0"/>
              </a:rPr>
              <a:t>Cl^(3/2)/Cd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8" y="1483838"/>
            <a:ext cx="10048657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88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1136" y="1114506"/>
            <a:ext cx="9686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experimental design checking for results very important by focus on 2 important figures:(longitudinal static stability and lift generated from airfoil)</a:t>
            </a:r>
            <a:endParaRPr lang="en-GB" sz="2400" dirty="0"/>
          </a:p>
          <a:p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2222502"/>
            <a:ext cx="10058400" cy="46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5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79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Passenger drone: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Electric or hybrid electric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Move people or cargo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Manually piloted, remotely piloted or fully autonomous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short to medium range up to 65 miles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4" y="2720134"/>
            <a:ext cx="7012963" cy="39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194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/>
              <a:t>We will illustrate this part by video its shown modes of longitudinal and lateral stability of plane by root locus and time response.</a:t>
            </a:r>
          </a:p>
          <a:p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B.  For lateral: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Type1: roll damping.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Type2,3: Dutch roll mode.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Type4: spiral mode.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953535" y="2432956"/>
            <a:ext cx="6466450" cy="235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lphaUcPeriod"/>
              <a:tabLst/>
            </a:pPr>
            <a:r>
              <a:rPr lang="en-GB" altLang="en-US" sz="2400" dirty="0"/>
              <a:t>For longitudinal: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Type1: short period mode. 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Type2: Pitching. 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en-US" sz="2400" dirty="0"/>
              <a:t>	Type3,4: motion around steady state flight.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GB" alt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737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753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derivatives from Xflr5: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𝟏𝟕𝟔𝟔𝟗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𝟏𝟐𝟓𝟖𝟏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𝟑𝟗𝟒𝟏𝟕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𝑥𝑎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𝟐𝟖𝟎𝟔𝟓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𝟎𝟖𝟏𝟏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𝟎𝟎𝟎𝟓𝟕𝟑𝟖𝟗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𝟎𝟑𝟏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𝟏𝟒𝟐𝟒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𝟖𝟗𝟒𝟓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𝐿𝑞</m:t>
                                    </m:r>
                                  </m:sub>
                                </m:sSub>
                                <m:r>
                                  <a:rPr lang="en-GB" sz="24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𝟒𝟖𝟗</m:t>
                                </m:r>
                              </m:oMath>
                            </m:oMathPara>
                          </a14:m>
                          <a:endParaRPr lang="en-GB" sz="2400" b="1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𝟑𝟓𝟏𝟔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𝟑𝟕𝟏𝟗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𝟐𝟎𝟒𝟔𝟑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𝟕𝟐𝟖𝟒𝟗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𝟎𝟖𝟗𝟕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𝑀𝑞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𝟕𝟗𝟑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0.38040 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326" r="-99505" b="-8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326" r="-500" b="-823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101149" r="-99505" b="-7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101149" r="-500" b="-7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03488" r="-99505" b="-62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03488" r="-500" b="-622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00000" r="-99505" b="-514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00000" r="-500" b="-514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74194" r="-99505" b="-381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74194" r="-500" b="-381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512791" r="-99505" b="-312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512791" r="-500" b="-3127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05747" r="-99505" b="-2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05747" r="-500" b="-209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60215" r="-99505" b="-95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60215" r="-500" b="-95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267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2122691"/>
            <a:ext cx="9683026" cy="32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32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09"/>
            <a:ext cx="9878402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7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6" y="2337441"/>
            <a:ext cx="5048394" cy="4042391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4" y="2337441"/>
            <a:ext cx="5374761" cy="4042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1413" y="1930314"/>
            <a:ext cx="2885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Horizontal speed response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6205" y="1937331"/>
            <a:ext cx="2622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Vertical speed response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33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74563" y="1930314"/>
            <a:ext cx="1179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3466" y="1937331"/>
            <a:ext cx="1327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angle</a:t>
            </a: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4"/>
            <a:ext cx="5006596" cy="4049408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1" y="2330424"/>
            <a:ext cx="5470314" cy="42249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5010" y="1355184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87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7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0876"/>
            <a:ext cx="10065135" cy="51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20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190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derivatives from Xflr5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𝟒𝟏𝟐𝟑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𝟎𝟎𝟓𝟓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𝟎𝟎𝟎𝟓𝟏𝟏𝟐𝟖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𝑌𝑝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𝟎𝟎𝟏𝟐𝟏𝟑𝟓</m:t>
                                </m:r>
                              </m:oMath>
                            </m:oMathPara>
                          </a14:m>
                          <a:endParaRPr lang="en-GB" sz="18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𝟓𝟏𝟖𝟔𝟏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𝟐𝟑𝟎𝟗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𝟎𝟕𝟖𝟏𝟏𝟔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𝑙𝑏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𝟎𝟗𝟐𝟔𝟗𝟗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𝟐𝟑𝟒𝟖𝟏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𝑙𝑝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𝟗𝟐𝟖𝟖𝟑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𝟏𝟏𝟎𝟖𝟏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𝟒𝟑𝟖𝟑𝟑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𝟒𝟏𝟔𝟐𝟏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𝟒𝟗𝟑𝟗𝟏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𝟎𝟒𝟕𝟎𝟓𝟕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𝟏𝟖𝟔𝟏𝟒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𝟏𝟓𝟔𝟕𝟏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𝟔𝟏𝟗𝟖𝟖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1190" r="-100168" b="-8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1190" r="-336" b="-8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92391" r="-100168" b="-6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92391" r="-336" b="-65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210714" r="-100168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210714" r="-336" b="-6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10714" r="-100168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10714" r="-336" b="-5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75000" r="-100168" b="-3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75000" r="-336" b="-3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520238" r="-100168" b="-3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520238" r="-336" b="-3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20238" r="-100168" b="-2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20238" r="-336" b="-2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57609" r="-100168" b="-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57609" r="-336" b="-9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829762" r="-100168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829762" r="-336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375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346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lateral</a:t>
            </a:r>
            <a:r>
              <a:rPr lang="en-US" sz="2000" dirty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10"/>
            <a:ext cx="9917038" cy="5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68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5094" y="1930314"/>
            <a:ext cx="1518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Cruise speed</a:t>
            </a:r>
          </a:p>
        </p:txBody>
      </p:sp>
      <p:sp>
        <p:nvSpPr>
          <p:cNvPr id="5" name="Rectangle 4"/>
          <p:cNvSpPr/>
          <p:nvPr/>
        </p:nvSpPr>
        <p:spPr>
          <a:xfrm>
            <a:off x="7613568" y="1937331"/>
            <a:ext cx="1047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Roll rate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2337441"/>
            <a:ext cx="4885580" cy="4042391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72" y="2337441"/>
            <a:ext cx="5419363" cy="4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7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79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Traditional flying cars: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Can be driven in car configuration to the airport then change it to airplane mode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Need licensed pilot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medium to long range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2020-2022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304" y="2908381"/>
            <a:ext cx="7012963" cy="353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188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11016" y="1930314"/>
            <a:ext cx="1106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Yaw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5903" y="1937331"/>
            <a:ext cx="1322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Bank angle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3"/>
            <a:ext cx="4948149" cy="4202085"/>
          </a:xfrm>
          <a:prstGeom prst="rect">
            <a:avLst/>
          </a:prstGeom>
        </p:spPr>
      </p:pic>
      <p:pic>
        <p:nvPicPr>
          <p:cNvPr id="1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84" y="2330423"/>
            <a:ext cx="5272251" cy="42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24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54864" y="1100711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93587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223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91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0914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3D simulation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81701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846955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" name="Picture 4" descr="Robot Operating Syste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3" y="270456"/>
            <a:ext cx="4275786" cy="9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2825" y="376837"/>
            <a:ext cx="3060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682" y="1508854"/>
            <a:ext cx="2412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 ROS 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58" y="2190662"/>
            <a:ext cx="10010708" cy="43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915083" y="359466"/>
            <a:ext cx="4952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some important features in ROS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3548" y="1441292"/>
            <a:ext cx="2450671" cy="3385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actions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/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1023145"/>
            <a:ext cx="61817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3247474"/>
            <a:ext cx="5638800" cy="316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37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-191983" y="224781"/>
            <a:ext cx="9534736" cy="2411194"/>
            <a:chOff x="2894516" y="3894903"/>
            <a:chExt cx="6140060" cy="3754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8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revolutionary vehicles</a:t>
              </a:r>
              <a:r>
                <a:rPr lang="en-US" b="1" dirty="0">
                  <a:latin typeface="Tw Cen MT" panose="020B0602020104020603" pitchFamily="34" charset="0"/>
                </a:rPr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combine a passenger drone and traditional flying car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Fully autonomous vehicle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long range (greater than 200 miles)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Have advanced VTOL capability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It  could take until 2025 before they become a reality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06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249934" y="1093562"/>
            <a:ext cx="4931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Deferential Drive Robot (DD robot)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6430" y="570342"/>
            <a:ext cx="768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increase our experience in ROS and Its features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21" y="1682412"/>
            <a:ext cx="8228192" cy="455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71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2880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0150" lvl="2" indent="-285750">
                <a:buFont typeface="Wingdings" panose="05000000000000000000" pitchFamily="2" charset="2"/>
                <a:buChar char="v"/>
              </a:pPr>
              <a:r>
                <a:rPr lang="en-US" sz="28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rPr>
                <a:t>Modeling</a:t>
              </a:r>
            </a:p>
            <a:p>
              <a:pPr marL="1200150" lvl="2" indent="-285750">
                <a:buFont typeface="Wingdings" panose="05000000000000000000" pitchFamily="2" charset="2"/>
                <a:buChar char="v"/>
              </a:pPr>
              <a:endPara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876126" y="570342"/>
            <a:ext cx="20648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Objective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</a:b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311" y="1201283"/>
            <a:ext cx="847429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DD robot linear velocity and angular velocity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the DD robot by fusing the data from IMU and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odometry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encoders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3429000"/>
            <a:ext cx="966995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198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64610" y="295072"/>
            <a:ext cx="2365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35" y="818292"/>
            <a:ext cx="6462980" cy="593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133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317085" y="339770"/>
            <a:ext cx="1032007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1D Bi-rotor</a:t>
            </a:r>
          </a:p>
          <a:p>
            <a:r>
              <a:rPr lang="en-US" sz="3200" b="1" i="1" dirty="0">
                <a:latin typeface="Tw Cen MT" panose="020B0602020104020603" pitchFamily="34" charset="0"/>
              </a:rPr>
              <a:t>validate ROS performance in aerospace applications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/>
              <a:t>Conjuration 1 (ROS PID) (</a:t>
            </a:r>
            <a:r>
              <a:rPr lang="en-US" sz="2800" dirty="0"/>
              <a:t>Low-pass filter on derivative term</a:t>
            </a:r>
            <a:r>
              <a:rPr lang="en-US" sz="2800" b="1" dirty="0"/>
              <a:t>)</a:t>
            </a:r>
            <a:endParaRPr lang="en-US" sz="32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66" r="955" b="2706"/>
          <a:stretch/>
        </p:blipFill>
        <p:spPr bwMode="auto">
          <a:xfrm>
            <a:off x="244699" y="2337440"/>
            <a:ext cx="11706896" cy="439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89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981075"/>
            <a:ext cx="7886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4863" y="386367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5">
                    <a:lumMod val="50000"/>
                  </a:schemeClr>
                </a:solidFill>
              </a:rPr>
              <a:t>Controller Tuning in Real time </a:t>
            </a:r>
          </a:p>
        </p:txBody>
      </p:sp>
    </p:spTree>
    <p:extLst>
      <p:ext uri="{BB962C8B-B14F-4D97-AF65-F5344CB8AC3E}">
        <p14:creationId xmlns:p14="http://schemas.microsoft.com/office/powerpoint/2010/main" val="2291173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40431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Configuration 2 (PIDA)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 bwMode="auto">
          <a:xfrm>
            <a:off x="138378" y="862885"/>
            <a:ext cx="11453106" cy="524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692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571" y="300092"/>
            <a:ext cx="106346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Results &amp; Conclusions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Time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/>
              <a:t>Comparison between configuration 1 and Configuration 2 sampling time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6" y="1685087"/>
            <a:ext cx="9267825" cy="460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538693" y="3778074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38693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8693" y="4508817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88601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28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Effect of  not constant Sampling time</a:t>
                </a:r>
              </a:p>
              <a:p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	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=0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=value  ,Hence Controller=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𝒆𝒓𝒓𝒐𝒓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∗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𝒔𝒕𝒂𝒕𝒆</m:t>
                    </m:r>
                  </m:oMath>
                </a14:m>
                <a:endParaRPr lang="en-US" sz="24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800" b="1" dirty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blipFill rotWithShape="1">
                <a:blip r:embed="rId3"/>
                <a:stretch>
                  <a:fillRect l="-959" t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9" y="1485541"/>
            <a:ext cx="10153650" cy="481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173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" y="409024"/>
            <a:ext cx="101536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341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0" y="766762"/>
            <a:ext cx="5979566" cy="52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  <a:blipFill rotWithShape="1">
                <a:blip r:embed="rId4"/>
                <a:stretch>
                  <a:fillRect l="-485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5979565" y="766763"/>
            <a:ext cx="6085887" cy="522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2299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183172" y="147508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Technology areas dominating air taxi technology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F11758-76BB-4173-A463-952EF6EB1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03503" y="630247"/>
            <a:ext cx="8494073" cy="526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027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𝑹𝑶𝑺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𝒑𝒊𝒅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derivative term) = 40 Hz ,and same gains for my PID but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</m:oMath>
                </a14:m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(to resist error acceleration)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  <a:blipFill rotWithShape="1">
                <a:blip r:embed="rId3"/>
                <a:stretch>
                  <a:fillRect l="-539" t="-4132" r="-539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5885644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44" y="785813"/>
            <a:ext cx="618992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0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5" y="1176854"/>
            <a:ext cx="9659155" cy="520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21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between ROS and my PID controller on one graph 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4" y="1301574"/>
            <a:ext cx="97059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0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941" y="168610"/>
            <a:ext cx="616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PX4 autopilot(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PX4 , ROS and Gazebo)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6" y="1038756"/>
            <a:ext cx="8771597" cy="520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31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3244" y="300092"/>
            <a:ext cx="7768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MAVROS and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MAVLink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 messages interpretation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0" y="1428749"/>
            <a:ext cx="9473307" cy="495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9219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solidFill>
                    <a:sysClr val="windowText" lastClr="000000"/>
                  </a:solidFill>
                </a:rPr>
                <a:t>VIDEO  Position control 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34" y="84649"/>
            <a:ext cx="91578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Position Control Using(PX4,Gazebo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simulation,MAVROS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Our simulation simple test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26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530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060736" y="173046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9FA96-1D4C-4693-8652-5B753656D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450" y="861590"/>
            <a:ext cx="1613234" cy="116421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37E9CDD-9EBC-4F51-A99B-A9F237E8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050" y="1079450"/>
            <a:ext cx="2342322" cy="74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615693-59D3-463C-AF35-52A870E95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33329" y="914707"/>
            <a:ext cx="1141386" cy="116421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B2C5D6A-4729-48E6-8E25-A83F1D2F41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2062" y="914707"/>
            <a:ext cx="2891926" cy="10579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1F3AC71-2399-4BA7-8708-2DD10F3B1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7668" y="2225274"/>
            <a:ext cx="2693256" cy="151495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D4E120-7F44-4DC6-BE30-D5F9C96486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5161" y="2025805"/>
            <a:ext cx="2310490" cy="2310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A4B2E7-C66F-44B5-92C7-5CF2B224E2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31" y="3776118"/>
            <a:ext cx="6019048" cy="2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9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011728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0" y="874712"/>
            <a:ext cx="80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Boeing flying taxi: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Has completed the first test of its autonomous electric VTOL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14" y="2112682"/>
            <a:ext cx="6228571" cy="41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72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1583</TotalTime>
  <Words>1318</Words>
  <Application>Microsoft Office PowerPoint</Application>
  <PresentationFormat>Widescreen</PresentationFormat>
  <Paragraphs>411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mohamed nakash</cp:lastModifiedBy>
  <cp:revision>71</cp:revision>
  <dcterms:created xsi:type="dcterms:W3CDTF">2017-01-05T13:17:27Z</dcterms:created>
  <dcterms:modified xsi:type="dcterms:W3CDTF">2019-07-06T02:24:01Z</dcterms:modified>
</cp:coreProperties>
</file>